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98" r:id="rId4"/>
    <p:sldId id="259" r:id="rId5"/>
    <p:sldId id="297" r:id="rId6"/>
    <p:sldId id="263" r:id="rId7"/>
    <p:sldId id="267" r:id="rId8"/>
    <p:sldId id="269" r:id="rId9"/>
    <p:sldId id="270" r:id="rId10"/>
    <p:sldId id="271" r:id="rId11"/>
    <p:sldId id="292" r:id="rId12"/>
    <p:sldId id="283" r:id="rId13"/>
    <p:sldId id="284" r:id="rId14"/>
    <p:sldId id="274" r:id="rId15"/>
    <p:sldId id="276" r:id="rId16"/>
    <p:sldId id="277" r:id="rId17"/>
    <p:sldId id="281" r:id="rId18"/>
    <p:sldId id="282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59D042-1885-4F82-8760-2EE3B6977932}" type="datetimeFigureOut">
              <a:rPr lang="es-ES"/>
              <a:pPr>
                <a:defRPr/>
              </a:pPr>
              <a:t>28/09/2012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EA2F65-6B2A-4756-B3DA-37BAAC02CD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D7C68-729F-4555-8A42-28285AC7E2FA}" type="datetimeFigureOut">
              <a:rPr lang="es-ES" smtClean="0"/>
              <a:pPr>
                <a:defRPr/>
              </a:pPr>
              <a:t>28/09/2012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66250-D017-40A5-B523-2E52BA4FFE7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9D032-95C6-48C3-98FE-001187316832}" type="datetimeFigureOut">
              <a:rPr lang="es-ES" smtClean="0"/>
              <a:pPr>
                <a:defRPr/>
              </a:pPr>
              <a:t>28/09/2012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AEBAD-94F1-4981-929C-24269F6A5A1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5CD15-F4C9-4CE5-BD61-273D868A20F9}" type="datetimeFigureOut">
              <a:rPr lang="es-ES" smtClean="0"/>
              <a:pPr>
                <a:defRPr/>
              </a:pPr>
              <a:t>28/09/2012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3D9E0-B033-47E3-A677-A271803E721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4DD0F-E4CB-4B2A-BEBA-D18B06493628}" type="datetimeFigureOut">
              <a:rPr lang="es-ES" smtClean="0"/>
              <a:pPr>
                <a:defRPr/>
              </a:pPr>
              <a:t>28/09/2012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2C593-98AC-47C6-82B6-79B3387AEB78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49A3C-73C8-49BB-B145-6FF0D907C8A8}" type="datetimeFigureOut">
              <a:rPr lang="es-ES" smtClean="0"/>
              <a:pPr>
                <a:defRPr/>
              </a:pPr>
              <a:t>28/09/2012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6C894-7C94-4D48-B86B-56A5D4964CA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0BAC18-642A-4B69-8C4A-D29BFE2C32AA}" type="datetimeFigureOut">
              <a:rPr lang="es-ES" smtClean="0"/>
              <a:pPr>
                <a:defRPr/>
              </a:pPr>
              <a:t>28/09/2012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76F51-831F-4035-BE61-8C9137EB172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6E6B-8E89-4A0C-8589-B5A0810BF7B4}" type="datetimeFigureOut">
              <a:rPr lang="es-ES" smtClean="0"/>
              <a:pPr>
                <a:defRPr/>
              </a:pPr>
              <a:t>28/09/2012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6EAB2-A145-4421-99DB-A8E82D6EB52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46236-D662-4931-802B-C4F0EF44E0E1}" type="datetimeFigureOut">
              <a:rPr lang="es-ES" smtClean="0"/>
              <a:pPr>
                <a:defRPr/>
              </a:pPr>
              <a:t>28/09/2012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F86DD-7A5E-44E3-A801-3979408596A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2D5603-6846-4E56-AFF2-853CCBEA882D}" type="datetimeFigureOut">
              <a:rPr lang="es-ES" smtClean="0"/>
              <a:pPr>
                <a:defRPr/>
              </a:pPr>
              <a:t>28/09/2012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C0319-0C98-4742-8C57-8420E34D5DB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03191-3728-448B-A3C0-9E39BA938E6C}" type="datetimeFigureOut">
              <a:rPr lang="es-ES" smtClean="0"/>
              <a:pPr>
                <a:defRPr/>
              </a:pPr>
              <a:t>28/09/2012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03EB8-B97D-4632-BD1B-CE19EA1293B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29BC0-4563-4AEA-ADAB-0789E1B70FBA}" type="datetimeFigureOut">
              <a:rPr lang="es-ES" smtClean="0"/>
              <a:pPr>
                <a:defRPr/>
              </a:pPr>
              <a:t>28/09/2012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7D85055-DDFC-4374-A1C0-89B9B5596DB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C7A7B11-7823-4C6B-BD2C-AC56C596A78A}" type="datetimeFigureOut">
              <a:rPr lang="es-ES" smtClean="0"/>
              <a:pPr>
                <a:defRPr/>
              </a:pPr>
              <a:t>28/09/2012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45CE57E-D715-4B6F-B6A4-4BBB06F87BF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odocolecci&#243;n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15001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7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Estudio de investigación sobre el coleccionismo de antigüedades  en la sociedad postmoderna a través del portal virtual  </a:t>
            </a:r>
            <a:r>
              <a:rPr lang="es-ES" sz="27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www.todocolección.net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625" y="1500188"/>
            <a:ext cx="8229600" cy="50720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b="1" dirty="0" smtClean="0"/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E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ANTECEDENTES 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E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Delimitación del campo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E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Relevancia social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E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Definición conceptual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E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poco de historia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E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PRESENTACIÓN DEL PROYECTO, 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E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Definición del objeto de investigación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E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CUERPO DEL PROYECTO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E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DISEÑO METODOLÓGICO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E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 específicos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dirty="0"/>
          </a:p>
        </p:txBody>
      </p:sp>
      <p:pic>
        <p:nvPicPr>
          <p:cNvPr id="2052" name="3 Imagen" descr="Imagen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1714512" cy="1255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500812"/>
          </a:xfrm>
        </p:spPr>
        <p:txBody>
          <a:bodyPr/>
          <a:lstStyle/>
          <a:p>
            <a:endParaRPr lang="es-ES" sz="1000" dirty="0" smtClean="0"/>
          </a:p>
          <a:p>
            <a:pPr>
              <a:buFont typeface="Arial" charset="0"/>
              <a:buNone/>
            </a:pPr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delgada línea entre el coleccionismo y el síndrome de Diógenes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s-E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2000" dirty="0" smtClean="0"/>
          </a:p>
          <a:p>
            <a:endParaRPr lang="es-ES" sz="2000" dirty="0" smtClean="0"/>
          </a:p>
        </p:txBody>
      </p:sp>
      <p:pic>
        <p:nvPicPr>
          <p:cNvPr id="4" name="3 Imagen" descr="imagenfac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142984"/>
            <a:ext cx="7616495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929313"/>
          </a:xfrm>
        </p:spPr>
        <p:txBody>
          <a:bodyPr/>
          <a:lstStyle/>
          <a:p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siguiente es </a:t>
            </a:r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Club de coleccionistas.com</a:t>
            </a:r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s-E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600" dirty="0" smtClean="0"/>
          </a:p>
        </p:txBody>
      </p:sp>
      <p:pic>
        <p:nvPicPr>
          <p:cNvPr id="17411" name="3 Imagen" descr="imagencole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000108"/>
            <a:ext cx="7643867" cy="5214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285750" y="0"/>
            <a:ext cx="8572500" cy="671512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OBSERVACIONES TIENDA DEDICADA A LA VENTA DEL COLECCIONISMO ON LINE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" sz="2000" dirty="0" smtClean="0"/>
          </a:p>
        </p:txBody>
      </p:sp>
      <p:pic>
        <p:nvPicPr>
          <p:cNvPr id="5" name="4 Imagen" descr="DSC06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714752"/>
            <a:ext cx="2743794" cy="2714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Imagen" descr="DSC06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428604"/>
            <a:ext cx="1928826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DSC06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857232"/>
            <a:ext cx="314327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7 Imagen" descr="DSC067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2571744"/>
            <a:ext cx="2875361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8 Imagen" descr="DSC067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785794"/>
            <a:ext cx="264320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9 Imagen" descr="DSC067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3929066"/>
            <a:ext cx="1875248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Marcador de contenido"/>
          <p:cNvSpPr>
            <a:spLocks noGrp="1"/>
          </p:cNvSpPr>
          <p:nvPr>
            <p:ph idx="1"/>
          </p:nvPr>
        </p:nvSpPr>
        <p:spPr>
          <a:xfrm>
            <a:off x="357158" y="214290"/>
            <a:ext cx="8572560" cy="642942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ENTREVISTAS: Guión:</a:t>
            </a:r>
          </a:p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¿Por qué coleccionas?</a:t>
            </a:r>
          </a:p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Tiene alguna relación con la memoria y la recuperación de la historia?</a:t>
            </a:r>
          </a:p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Una manera de vencer la angustia que se experimenta ante el paso del tiempo, ante la muerte?</a:t>
            </a:r>
          </a:p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¿Te consideras una persona consumista? ¿Percibes diferencias entre la compra de artículos de colección y el consumo exacerbado de otro tipo de objetos?</a:t>
            </a:r>
          </a:p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¿Cómo ha cambiado el mundo de coleccionismo con Internet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Las entrevistas son realizadas según este orden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Breve información sobre el perfil del entrevistado. Quiénes son. </a:t>
            </a:r>
          </a:p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Actividad del coleccionismo que ejerce, desde cuando, como, profesional, hobby, cómo de importante es esa actividad en su vida, como lo instrumentalizan, ferias, etc. 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Criterios de evaluación de la investigación:</a:t>
            </a:r>
          </a:p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fiabilidad de los datos se establece principalmente por saturación</a:t>
            </a:r>
          </a:p>
          <a:p>
            <a:pPr>
              <a:buNone/>
            </a:pPr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arcador de contenido"/>
          <p:cNvSpPr>
            <a:spLocks noGrp="1"/>
          </p:cNvSpPr>
          <p:nvPr>
            <p:ph idx="1"/>
          </p:nvPr>
        </p:nvSpPr>
        <p:spPr>
          <a:xfrm>
            <a:off x="500034" y="0"/>
            <a:ext cx="8429684" cy="671514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MATERIAL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 DE LA INVESTIGACIÓN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Rasgos comunes en los que coinciden todos los informantes</a:t>
            </a:r>
          </a:p>
          <a:p>
            <a:pPr>
              <a:buFont typeface="Arial" charset="0"/>
              <a:buNone/>
            </a:pP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Las colecciones no tienen fin. </a:t>
            </a:r>
          </a:p>
          <a:p>
            <a:pPr>
              <a:buFont typeface="Arial" charset="0"/>
              <a:buNone/>
            </a:pP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Todos comienzan a coleccionar desde muy jovencito. </a:t>
            </a:r>
          </a:p>
          <a:p>
            <a:pPr>
              <a:buFont typeface="Arial" charset="0"/>
              <a:buNone/>
            </a:pP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Cualquier objeto puede ser sujeto de una colección si despierta el interés de una persona.  </a:t>
            </a:r>
          </a:p>
          <a:p>
            <a:pPr>
              <a:buFont typeface="Arial" charset="0"/>
              <a:buNone/>
            </a:pP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Se han convertido en coleccionistas casi sin darse cuenta.</a:t>
            </a:r>
          </a:p>
          <a:p>
            <a:pPr>
              <a:buFont typeface="Arial" charset="0"/>
              <a:buNone/>
            </a:pP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A través del coleccionismo han creado lazos amistosos, sociales. </a:t>
            </a:r>
          </a:p>
          <a:p>
            <a:pPr>
              <a:buFont typeface="Arial" charset="0"/>
              <a:buNone/>
            </a:pP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El interés por el objeto de colección se ve retroalimentado con la profundización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 conocimiento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alcanzan acerca de un objeto. </a:t>
            </a:r>
          </a:p>
          <a:p>
            <a:pPr>
              <a:buFont typeface="Arial" charset="0"/>
              <a:buNone/>
            </a:pP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 Se colecciona por amor, deseo, placer, pasión, etc. y   por un deseo de posesión. </a:t>
            </a:r>
          </a:p>
          <a:p>
            <a:pPr>
              <a:buFont typeface="Arial" charset="0"/>
              <a:buNone/>
            </a:pP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 Todos coinciden en que no se trata de utilidad, ni de nada práctico</a:t>
            </a:r>
            <a:r>
              <a:rPr lang="es-ES" sz="17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se ven  motivado por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sus formas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sus materiales, su ejecución, por la historia de los hombres que los crearon o de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quienes los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usaron, por su exclusividad, etc. </a:t>
            </a:r>
          </a:p>
          <a:p>
            <a:pPr>
              <a:buFont typeface="Arial" charset="0"/>
              <a:buNone/>
            </a:pP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9. Seis de los siete entrevistados coinciden en que sus objetos narran la historia,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los pormenores de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una técnica, o explicitan una época o cambios.</a:t>
            </a:r>
          </a:p>
          <a:p>
            <a:pPr>
              <a:buFont typeface="Arial" charset="0"/>
              <a:buNone/>
            </a:pP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10. Todos coinciden en que no se consideran consumistas, o no al menos en el sentido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consumo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cualquier otro objeto, es decir, para todos los coleccionistas no es algo comparable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Los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objetos de colección tienen valor y no precio. Es más, hay colecciones muy baratas desde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punto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vista monetario, pero que han costado muy caras en cuanto ha esfuerzos, recuerdos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 anécdotas 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la persona que la ha logrado.</a:t>
            </a:r>
          </a:p>
          <a:p>
            <a:pPr>
              <a:buFont typeface="Arial" charset="0"/>
              <a:buNone/>
            </a:pP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11. Casi todos coinciden en que con Internet la búsqueda es mucho más atractiva.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6429420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</a:pP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Algunas conclusiones extraídas del análisis textual</a:t>
            </a:r>
            <a:endParaRPr lang="es-ES" sz="2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nivel de estudios determina el tipo de coleccionismo. </a:t>
            </a:r>
          </a:p>
          <a:p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nivel económico determina también el objeto de colección.</a:t>
            </a:r>
          </a:p>
          <a:p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Los entrevistados con estudios se muestran más interesados no sólo por la incorporación de piezas sino que destacan el disfrute de su estudio, clasificación, gozan mucho con este proceso.</a:t>
            </a:r>
          </a:p>
          <a:p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Los entrevistados más formados académicamente afirman que acumulan material bibliográfico sobre el objeto de estudio, hasta el punto que luego ello supone una colección en sí misma</a:t>
            </a:r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ES" sz="2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es-ES" sz="25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CONCLUSIONES </a:t>
            </a:r>
            <a:r>
              <a:rPr lang="es-ES" sz="25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FINALES</a:t>
            </a:r>
          </a:p>
          <a:p>
            <a:pPr>
              <a:buFont typeface="Arial" charset="0"/>
              <a:buNone/>
            </a:pP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</a:t>
            </a: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específicos abordados en las entrevistas</a:t>
            </a: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Conocer</a:t>
            </a:r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fenómeno del coleccionismo de antigüedades desde la perspectiva de la sociedad postmoderna.</a:t>
            </a:r>
            <a:endParaRPr lang="es-ES" sz="2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Actualmente</a:t>
            </a:r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la búsqueda para el coleccionista se hace más accesible, atractiva y emocionante a través de Internet</a:t>
            </a:r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charset="0"/>
              <a:buNone/>
            </a:pPr>
            <a:endParaRPr lang="es-ES" sz="2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Conocer si el coleccionismo actúa como una forma de enfrentarse a la angustia que provoca el paso del tiempo y la muerte.</a:t>
            </a:r>
          </a:p>
          <a:p>
            <a:pPr>
              <a:buFont typeface="Arial" charset="0"/>
              <a:buNone/>
            </a:pPr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Para </a:t>
            </a:r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algunos de los entrevistados sí, pues idolatran su colección y</a:t>
            </a:r>
          </a:p>
          <a:p>
            <a:pPr>
              <a:buFont typeface="Arial" charset="0"/>
              <a:buNone/>
            </a:pPr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se </a:t>
            </a:r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aferran a ella como su mayor tesoro. </a:t>
            </a:r>
          </a:p>
          <a:p>
            <a:pPr>
              <a:buFont typeface="Arial" charset="0"/>
              <a:buNone/>
            </a:pPr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214282" y="0"/>
            <a:ext cx="8515352" cy="6715148"/>
          </a:xfrm>
        </p:spPr>
        <p:txBody>
          <a:bodyPr>
            <a:normAutofit fontScale="55000" lnSpcReduction="20000"/>
          </a:bodyPr>
          <a:lstStyle/>
          <a:p>
            <a:endParaRPr lang="es-ES" sz="23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Conocer 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 existe relación entre el ritmo acelerado de la vida actual y la celeridad con la que cambian los gustos, la moda, etc., con el aumento del valor de lo antiguo.  Y Conocer cómo Internet ha cambiado el mundo del coleccionismo.</a:t>
            </a:r>
          </a:p>
          <a:p>
            <a:pPr>
              <a:buFont typeface="Arial" charset="0"/>
              <a:buNone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No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hay mucha relación, pues la verdad es que si comparamos los</a:t>
            </a:r>
          </a:p>
          <a:p>
            <a:pPr>
              <a:buFont typeface="Arial" charset="0"/>
              <a:buNone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precios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objetos de colección con hace 20 años, resulta que </a:t>
            </a:r>
          </a:p>
          <a:p>
            <a:pPr>
              <a:buFont typeface="Arial" charset="0"/>
              <a:buNone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el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precio actual es inferior. Creo que esto se debe  a la competencia</a:t>
            </a:r>
          </a:p>
          <a:p>
            <a:pPr>
              <a:buFont typeface="Arial" charset="0"/>
              <a:buNone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actual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y ello se debe a su vez en el mundo del coleccionismo a</a:t>
            </a:r>
          </a:p>
          <a:p>
            <a:pPr>
              <a:buFont typeface="Arial" charset="0"/>
              <a:buNone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Internet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pues abarata los precios haciendo los objetos más</a:t>
            </a:r>
          </a:p>
          <a:p>
            <a:pPr>
              <a:buFont typeface="Arial" charset="0"/>
              <a:buNone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accesibles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los clientes. </a:t>
            </a:r>
            <a:endParaRPr lang="es-E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s-E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Conocer si el coleccionismo actual es una forma de combatir la soledad.</a:t>
            </a:r>
          </a:p>
          <a:p>
            <a:pPr>
              <a:buFont typeface="Arial" charset="0"/>
              <a:buNone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Sí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además, es una forma muy sana de combatir el aburrimiento.</a:t>
            </a:r>
          </a:p>
          <a:p>
            <a:pPr>
              <a:buFont typeface="Arial" charset="0"/>
              <a:buNone/>
            </a:pPr>
            <a:endParaRPr lang="es-E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Conocer si el coleccionista es un consumista.</a:t>
            </a:r>
          </a:p>
          <a:p>
            <a:pPr>
              <a:buFont typeface="Arial" charset="0"/>
              <a:buNone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Ninguno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los informantes considera comparable el consumo</a:t>
            </a:r>
          </a:p>
          <a:p>
            <a:pPr>
              <a:buFont typeface="Arial" charset="0"/>
              <a:buNone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de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cualquier objeto con el Coleccionismo.</a:t>
            </a:r>
          </a:p>
          <a:p>
            <a:pPr>
              <a:buFont typeface="Arial" charset="0"/>
              <a:buNone/>
            </a:pPr>
            <a:endParaRPr lang="es-E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Conocer el modelo comunicativo y la teórica pedagógica que subyace al portal </a:t>
            </a:r>
            <a:r>
              <a:rPr lang="es-E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Todocolección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Combina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conductismo, cognitivismo, constructivismo y</a:t>
            </a:r>
          </a:p>
          <a:p>
            <a:pPr>
              <a:buNone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conectivismo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Modelo bidireccional, no </a:t>
            </a: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emirec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charset="0"/>
              <a:buNone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072187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WEBGRAFÍA</a:t>
            </a:r>
            <a:endParaRPr lang="es-ES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http://132.248.101.214/html-docs/acta-poetica/28-1-2/rabinovich.pdf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http://dialnet.unirioja.es/servlet/fichero_articulo?codigo=2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http://culturacomic.com/2011/12/08/dime-que-coleccionas-y-te-dire-que-tan-frikie-eres/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http://www.saval.cl/link.cgi/MundoMedico/Reportajes/23215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http://www.peques.com.mx/el_coleccionismo_en_los_ninos_y_sus_beneficios.htm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http://www.arteymercado.com/coleccionismo.html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http://www.facebook.com/l.php?u=http%3A%2F%2Fwww.mischupitos.com%2F2010%2F10%2Fhistoria-del-coleccionismo-parte-1.html%23.TuI3N1xZUAY.facebook&amp;h=VAQG2AKwaAQEKZz-X12nN_FZsaDIOnvVEP_JHLDBtOqLJ6Q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http://es.wikipedia.org/wiki/Coleccionismo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http://www.hipertext.net/web/pag206.htm 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http://www.uned.es/ntedu/espanol/master/primero/modulos/multimedia/diseno1.htm 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http://www.issco.unige.ch/en/research/projects/ewg95//node14.html#SECTION00311000000000000000 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http://www.nosolousabilidad.com/articulos/heuristica.htm 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Guía para evaluación experta (PDF). Joaquín Márquez Correa. 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http://usuarios.discapnet.es/disweb2000/blog/:  Pasos a seguir para elaborar un sitio web accesible. Web de apoyo para la asignatura Diseño para todos.</a:t>
            </a:r>
          </a:p>
          <a:p>
            <a:r>
              <a:rPr lang="es-ES" sz="1400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SAMARA.T. (2010): Los elementos del diseño. </a:t>
            </a:r>
            <a:r>
              <a:rPr lang="es-ES" sz="1400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Manueal</a:t>
            </a:r>
            <a:r>
              <a:rPr lang="es-ES" sz="1400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estilo para diseñadores gráficos. Gustavo Gili. (ISBN:9788425222245). http://ggili.com/es/tienda/productos/los-elementos-del-diseno?taxon_id=34. </a:t>
            </a:r>
            <a:endParaRPr lang="es-ES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http://oliba.uoc.ed. 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 DESIGN INDEX (http://www.webdesignindex.org/index.php/the-book.html)</a:t>
            </a:r>
            <a:endParaRPr lang="es-ES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http://www.um.es/ead/aula/calidad/plataformas/eval_SGA_beta_1.pdf</a:t>
            </a:r>
            <a:endParaRPr lang="es-ES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Marcador de contenido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286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BIBLIOGRAFÍA</a:t>
            </a:r>
            <a:endParaRPr lang="es-ES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Claudia </a:t>
            </a:r>
            <a:r>
              <a:rPr lang="es-ES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Kerik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en “Desempacando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 biblioteca: una charla sobre los coleccionistas de libros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(ed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.), </a:t>
            </a:r>
            <a:r>
              <a:rPr lang="es-ES" sz="1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 torno a Walter </a:t>
            </a:r>
            <a:r>
              <a:rPr lang="es-ES" sz="14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Benjamin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México, UAM, 1993.</a:t>
            </a:r>
          </a:p>
          <a:p>
            <a:r>
              <a:rPr lang="es-ES" sz="1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Iluminaciones IV,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Madrid, </a:t>
            </a:r>
            <a:r>
              <a:rPr lang="es-ES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Taurus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1999.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Ferrán </a:t>
            </a:r>
            <a:r>
              <a:rPr lang="es-ES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Calico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Xavier </a:t>
            </a:r>
            <a:r>
              <a:rPr lang="es-ES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Calico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 Joaquín Trigo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 Numismática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Española, Monedas emitidas desde los Reyes Católicos a Juan Carlos I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Barcelona, 9ª edición, 1998.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Catálogo </a:t>
            </a:r>
            <a:r>
              <a:rPr lang="es-ES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Galvez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Sellos y telégrafos mundiales, hasta 1908.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Javier Conde, Lo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tengo no lo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tengo, Espasa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Barcelona, 1999.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Francisco Mendoza Díaz-Maroto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 La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pasión por los libros, Un acercamiento a la Bibliofilia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Espasa, 2002, Madrid.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Catálogo de Postales de </a:t>
            </a:r>
            <a:r>
              <a:rPr lang="es-ES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Hauser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Menet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arte de la encuadernación, Taller de Tierno Galván, Diputación de Cádiz, 2002.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OSUNA.S. (2007):Configuración y gestión de plataformas </a:t>
            </a:r>
            <a:r>
              <a:rPr lang="es-ES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digitales.UNED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(Capítulo 5. Criterios e indicadores para el análisis y la evaluación de plataformas virtuales) 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APARICI,R; GARCÍA MATILLA, A; FERNÁNDEZ BAENA,J. y OSUNA, S. (2009) </a:t>
            </a:r>
            <a:r>
              <a:rPr lang="es-ES" sz="1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imagen. Análisis y representación de la realidad.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Barcelona, </a:t>
            </a:r>
            <a:r>
              <a:rPr lang="es-ES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Gedisa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Zapata, M. (1997) Redes telemáticas: Educación a distancia y educación cooperativa. Pixel BIT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Revista de Medios y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Educación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nº 8, enero 1997. (57-59)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Zapata, M. (1999) INTERNET Y EDUCACIÓN. “Contextos de Educación” número 2.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Universidad Nacional de Río Cuarto, Córdoba. Argentina. ISSN: 1514-2655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Zapata, M. ( 2002). Formación abierta y a distancia a través de </a:t>
            </a:r>
            <a:r>
              <a:rPr lang="es-ES" sz="14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redes </a:t>
            </a:r>
            <a:r>
              <a:rPr lang="es-ES" sz="14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digitales</a:t>
            </a:r>
            <a:r>
              <a:rPr lang="es-ES" sz="14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©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Miguel Zapata Ros, 2003 . Depósito Legal MU-2554-2001.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Miguel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Zapata, 2003. Evaluación de un Sistema de Gestión del Aprendizaje. (42 páginas)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CHIARANI, M.; PIANUCCI, I.; LUCERO, M.; (2004): Criterios de Evaluación de Plataformas Virtuales de Código Abierto para Ambientes de Aprendizaje Colaborativos – WICC 2004.</a:t>
            </a:r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 rtlCol="0">
            <a:normAutofit fontScale="850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JUSTIFICACIÓN METODOLÓGICA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Programa o Plan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endParaRPr lang="es-ES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1) Notas de campo, 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Correo de clientes de la tienda on line coleccionismo Cádiz, alojada en </a:t>
            </a:r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Todocolección</a:t>
            </a:r>
            <a:endParaRPr lang="es-ES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Foro “La Delgada línea entre el coleccionismo y el síndrome de Diógenes”, web creada a través de </a:t>
            </a:r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</a:t>
            </a:r>
            <a:endParaRPr lang="es-ES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Visita y observaciones de las páginas web más utilizada e internacionales por los coleccionistas, 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Visita y registro de datos de un Anticuario que se dedica a la venta on line de coleccionismo de antigüedades</a:t>
            </a:r>
            <a:endParaRPr lang="es-ES" sz="28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realización de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chatentrevistas</a:t>
            </a:r>
            <a:endParaRPr lang="es-ES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ES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3) Observación del portal www.todocoleccion.net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E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ES" sz="2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3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 rtlCol="0"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  <a:defRPr/>
            </a:pPr>
            <a:endParaRPr lang="es-ES" sz="3200" b="1" dirty="0" smtClean="0"/>
          </a:p>
          <a:p>
            <a:pPr lvl="1"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MATERIAL RESULTADO DE LA INVESTIGACIÓN</a:t>
            </a:r>
            <a:endParaRPr lang="es-E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  <a:defRPr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Contraste de informaciones: comparativa post</a:t>
            </a:r>
          </a:p>
          <a:p>
            <a:pPr lvl="1">
              <a:buNone/>
              <a:defRPr/>
            </a:pPr>
            <a:r>
              <a:rPr lang="es-E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chatentrevistas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None/>
              <a:defRPr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Rasgos comunes y Rasgos singulares o</a:t>
            </a:r>
          </a:p>
          <a:p>
            <a:pPr lvl="1">
              <a:buNone/>
              <a:defRPr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diferenciadores de los entrevistado</a:t>
            </a:r>
          </a:p>
          <a:p>
            <a:pPr lvl="1">
              <a:buNone/>
              <a:defRPr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Análisis de contenido textual </a:t>
            </a:r>
          </a:p>
          <a:p>
            <a:pPr lvl="1">
              <a:buNone/>
              <a:defRPr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Conclusiones finales</a:t>
            </a:r>
          </a:p>
          <a:p>
            <a:pPr lvl="1"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TEMPORALIZACIÓN</a:t>
            </a:r>
          </a:p>
          <a:p>
            <a:pPr lvl="1"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EVALUACIÓN</a:t>
            </a:r>
            <a:endParaRPr lang="es-E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WEBGRAFÍA</a:t>
            </a:r>
            <a:r>
              <a:rPr lang="es-ES" sz="2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BIBLIOGRAFÍA </a:t>
            </a:r>
            <a:endParaRPr lang="es-E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Lugar y Fecha: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Cádiz, 14 de Junio de 2012</a:t>
            </a:r>
          </a:p>
          <a:p>
            <a:pPr lvl="1"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Tutor de Máster: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Tiberio Feliz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Murias</a:t>
            </a:r>
            <a:endParaRPr lang="es-E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E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ES" sz="2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3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smtClean="0"/>
              <a:t> 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JUSTIFICACIÓN:                  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2" y="785813"/>
            <a:ext cx="8429655" cy="214312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fenómeno del coleccionismo es un asunto con el cual se convive diariamente desde siempre.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Este estudio indaga de qué manera el intercambio entre coleccionistas transcurre en la red. Para ello me he centrado en el portal </a:t>
            </a:r>
            <a:r>
              <a:rPr lang="es-ES" sz="2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Todocolección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s-ES" sz="22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s-ES" sz="2200" dirty="0"/>
          </a:p>
        </p:txBody>
      </p:sp>
      <p:sp>
        <p:nvSpPr>
          <p:cNvPr id="4" name="3 Rectángulo"/>
          <p:cNvSpPr/>
          <p:nvPr/>
        </p:nvSpPr>
        <p:spPr>
          <a:xfrm>
            <a:off x="642910" y="3214686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Beneficios  aplicado a la educación de los niños: la curiosidad, el interés y el respeto por lo viejo.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Tarea de un coleccionista: paciencia, esfuerzo y voluntad.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Las colecciones instruyen, además de desarrollar la capacidad intelectual, el lenguaje y la sociabilidad, la tendencia por el orden y el ahorro y un reposo físico y psíquico.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Coleccionar es un arte. 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96" y="2571744"/>
            <a:ext cx="8229600" cy="69215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RELEVANCIA SOCIAL:</a:t>
            </a:r>
            <a:r>
              <a:rPr kumimoji="0" lang="es-E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785813"/>
            <a:ext cx="8643998" cy="5500707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coleccionismo conlleva hábitos de conducta “sanos” como el carácter voluntarioso, constante, metódico y apasionado por la ocupación del tiempo libre, y que encierra la satisfacción personal por la posesión de algo único e irrepetible.</a:t>
            </a:r>
          </a:p>
          <a:p>
            <a:pPr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 Este estudio será útil a las escuelas e institutos, pues proporciona procedimientos que pueden incluir en su metodología, como es el enseñar algunos conceptos y actitudes a través de colecciones.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58263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3600" b="1" dirty="0" smtClean="0">
                <a:latin typeface="Arial" pitchFamily="34" charset="0"/>
                <a:cs typeface="Arial" pitchFamily="34" charset="0"/>
              </a:rPr>
              <a:t>Definición conceptual    </a:t>
            </a:r>
            <a:endParaRPr lang="es-E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214282" y="500042"/>
            <a:ext cx="8501122" cy="564356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Diferencia fundamental: </a:t>
            </a:r>
            <a:r>
              <a:rPr lang="es-ES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coleccionista activo y el pasivo</a:t>
            </a: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s-E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43373" y="1000108"/>
            <a:ext cx="570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u="sng" dirty="0" smtClean="0">
                <a:solidFill>
                  <a:schemeClr val="tx2"/>
                </a:solidFill>
              </a:rPr>
              <a:t>Catálogo con diferentes secciones</a:t>
            </a:r>
            <a:r>
              <a:rPr lang="es-ES" sz="2400" u="sng" dirty="0" smtClean="0">
                <a:solidFill>
                  <a:schemeClr val="tx2"/>
                </a:solidFill>
              </a:rPr>
              <a:t> </a:t>
            </a:r>
            <a:endParaRPr lang="es-ES" sz="2400" u="sng" dirty="0">
              <a:solidFill>
                <a:schemeClr val="tx2"/>
              </a:solidFill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357158" y="1643050"/>
          <a:ext cx="8229600" cy="51454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91331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Antigüedades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Vintage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Coches y Motocicletas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Estilográficas, bolígrafos y plumillas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1331">
                <a:tc>
                  <a:txBody>
                    <a:bodyPr/>
                    <a:lstStyle/>
                    <a:p>
                      <a:r>
                        <a:rPr lang="es-ES" b="0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Radios, gramófonos,</a:t>
                      </a:r>
                      <a:r>
                        <a:rPr lang="es-ES" b="0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grabadoras y otros</a:t>
                      </a:r>
                      <a:endParaRPr lang="es-ES" b="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Relojes</a:t>
                      </a:r>
                      <a:endParaRPr lang="es-ES" b="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Teléfonos</a:t>
                      </a:r>
                      <a:endParaRPr lang="es-ES" b="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Arte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3932"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Cámaras fotográficas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Cine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Botellas, cajas y envases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Filatelia y sellos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1331"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Fotografía antigua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Hobbys, Modelismo y Radio Control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Juguetes y Juegos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Libros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2040"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Militar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Música, discos, instrumentos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Numismática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Papel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2040"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Postales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Tebeos y Cómics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Coleccionismo deportivo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Otros coleccionismos</a:t>
                      </a:r>
                      <a:endParaRPr lang="es-ES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628652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ESPECÍFICOS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Conocer  el fenómeno del coleccionismo de antigüedades desde la perspectiva de la sociedad postmoderna.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Conocer si el coleccionismo actúa como una forma de enfrentarse a la angustia que provoca el paso del tiempo y la muerte.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Conocer si existe relación entre el ritmo acelerado de la vida actual con el aumento del valor de lo antiguo.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Conocer cómo  internet ha influido en la forma de proceder del coleccionista.  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Conocer si el coleccionista es un consumista.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Conocer cómo el coleccionista utiliza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Conocer el modelo comunicativo y la teoría pedagógica que subyace en el portal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Todocolección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1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ENFOQUE ETNOGRÁFICO</a:t>
            </a:r>
          </a:p>
          <a:p>
            <a:pPr marL="457200" indent="-457200">
              <a:buNone/>
            </a:pPr>
            <a:r>
              <a:rPr lang="es-ES" sz="2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1) 	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Notas de campo: 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Correo de clientes de la tienda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line coleccionismo Cádiz, alojada en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Todocolección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Foro “La Delgada línea entre el coleccionismo y el síndrome de Diógenes”, web creada a través de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Visita y observaciones de las páginas web más utilizada e internacionales por los coleccionistas.</a:t>
            </a:r>
          </a:p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Visita y registro de datos de un Anticuario que se dedica a la venta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line de coleccionismo de antigüedades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AutoNum type="arabicParenR" startAt="2"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Entrevistas realizadas a través de chat, </a:t>
            </a:r>
            <a:r>
              <a:rPr lang="es-E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skype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correo.</a:t>
            </a:r>
            <a:endParaRPr lang="es-ES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AutoNum type="arabicParenR" startAt="2"/>
            </a:pPr>
            <a:endParaRPr lang="es-ES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AutoNum type="arabicParenR" startAt="2"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Observaciones del portal </a:t>
            </a:r>
            <a:r>
              <a:rPr lang="es-E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Todocolección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según los criterios de usabilidad, accesibilidad, interfaz, etc.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s-ES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6072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NOTAS DE CAMPO: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MENSAJERO TODOCOLECCIÓN.</a:t>
            </a:r>
          </a:p>
          <a:p>
            <a:pPr lvl="1">
              <a:buFont typeface="Arial" charset="0"/>
              <a:buNone/>
            </a:pPr>
            <a:endParaRPr lang="es-ES" sz="2000" dirty="0" smtClean="0"/>
          </a:p>
          <a:p>
            <a:pPr lvl="1">
              <a:buFont typeface="Arial" charset="0"/>
              <a:buNone/>
            </a:pPr>
            <a:endParaRPr lang="es-ES" sz="2000" dirty="0" smtClean="0"/>
          </a:p>
          <a:p>
            <a:pPr lvl="1" algn="ctr">
              <a:buFont typeface="Arial" charset="0"/>
              <a:buNone/>
            </a:pPr>
            <a:endParaRPr lang="es-ES" sz="2000" dirty="0" smtClean="0"/>
          </a:p>
          <a:p>
            <a:pPr lvl="1">
              <a:buFont typeface="Arial" charset="0"/>
              <a:buNone/>
            </a:pPr>
            <a:endParaRPr lang="es-ES" sz="2000" dirty="0" smtClean="0"/>
          </a:p>
          <a:p>
            <a:pPr lvl="1">
              <a:buFont typeface="Arial" charset="0"/>
              <a:buNone/>
            </a:pPr>
            <a:endParaRPr lang="es-ES" sz="2000" dirty="0" smtClean="0"/>
          </a:p>
          <a:p>
            <a:pPr lvl="1">
              <a:buFont typeface="Arial" charset="0"/>
              <a:buNone/>
            </a:pPr>
            <a:endParaRPr lang="es-ES" sz="2000" dirty="0" smtClean="0"/>
          </a:p>
          <a:p>
            <a:pPr lvl="1">
              <a:buFont typeface="Arial" charset="0"/>
              <a:buNone/>
            </a:pPr>
            <a:endParaRPr lang="es-ES" sz="2000" dirty="0" smtClean="0"/>
          </a:p>
          <a:p>
            <a:pPr lvl="1">
              <a:buFont typeface="Arial" charset="0"/>
              <a:buNone/>
            </a:pPr>
            <a:endParaRPr lang="es-ES" sz="2000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pPr>
              <a:buNone/>
            </a:pPr>
            <a:endParaRPr lang="es-ES" sz="1200" b="1" i="1" dirty="0" smtClean="0"/>
          </a:p>
          <a:p>
            <a:endParaRPr lang="es-ES" sz="1200" dirty="0" smtClean="0"/>
          </a:p>
          <a:p>
            <a:endParaRPr lang="es-ES" dirty="0" smtClean="0"/>
          </a:p>
        </p:txBody>
      </p:sp>
      <p:pic>
        <p:nvPicPr>
          <p:cNvPr id="14339" name="2 Imagen" descr="imagen grande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358114" cy="5327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</TotalTime>
  <Words>1497</Words>
  <Application>Microsoft Office PowerPoint</Application>
  <PresentationFormat>Presentación en pantalla (4:3)</PresentationFormat>
  <Paragraphs>226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Flujo</vt:lpstr>
      <vt:lpstr>Estudio de investigación sobre el coleccionismo de antigüedades  en la sociedad postmoderna a través del portal virtual  www.todocolección.net </vt:lpstr>
      <vt:lpstr>Diapositiva 2</vt:lpstr>
      <vt:lpstr>Diapositiva 3</vt:lpstr>
      <vt:lpstr> JUSTIFICACIÓN:                     </vt:lpstr>
      <vt:lpstr>Diapositiva 5</vt:lpstr>
      <vt:lpstr>Definición conceptual    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investigación sobre el coleccionismo de antigüedades  en la sociedad postmoderna a través del portal virtual  www.todocolección.net </dc:title>
  <cp:lastModifiedBy>Aurora</cp:lastModifiedBy>
  <cp:revision>174</cp:revision>
  <dcterms:modified xsi:type="dcterms:W3CDTF">2012-09-28T05:53:36Z</dcterms:modified>
</cp:coreProperties>
</file>